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39" r:id="rId2"/>
    <p:sldId id="752" r:id="rId3"/>
    <p:sldId id="347" r:id="rId4"/>
    <p:sldId id="297" r:id="rId5"/>
    <p:sldId id="753" r:id="rId6"/>
    <p:sldId id="754" r:id="rId7"/>
    <p:sldId id="755" r:id="rId8"/>
    <p:sldId id="756" r:id="rId9"/>
    <p:sldId id="758" r:id="rId10"/>
    <p:sldId id="759" r:id="rId11"/>
    <p:sldId id="757" r:id="rId12"/>
    <p:sldId id="761" r:id="rId13"/>
    <p:sldId id="762" r:id="rId14"/>
    <p:sldId id="760" r:id="rId15"/>
    <p:sldId id="764" r:id="rId16"/>
    <p:sldId id="763" r:id="rId17"/>
    <p:sldId id="765" r:id="rId18"/>
    <p:sldId id="772" r:id="rId19"/>
    <p:sldId id="768" r:id="rId20"/>
    <p:sldId id="767" r:id="rId21"/>
    <p:sldId id="771" r:id="rId22"/>
    <p:sldId id="766" r:id="rId23"/>
    <p:sldId id="769" r:id="rId24"/>
    <p:sldId id="770" r:id="rId25"/>
    <p:sldId id="315" r:id="rId26"/>
  </p:sldIdLst>
  <p:sldSz cx="19799300" cy="11160125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Tinkoff Sans" panose="02000506050000020004" pitchFamily="2" charset="77"/>
      <p:regular r:id="rId33"/>
      <p:bold r:id="rId34"/>
    </p:embeddedFont>
    <p:embeddedFont>
      <p:font typeface="TINKOFFSANS-MEDIUM" panose="02000806050000020004" pitchFamily="2" charset="77"/>
      <p:regular r:id="rId35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8AC"/>
    <a:srgbClr val="FF7B75"/>
    <a:srgbClr val="E5ECFF"/>
    <a:srgbClr val="428BF9"/>
    <a:srgbClr val="F5F5F6"/>
    <a:srgbClr val="458BF9"/>
    <a:srgbClr val="F5F5F8"/>
    <a:srgbClr val="F9F9F9"/>
    <a:srgbClr val="D87FE4"/>
    <a:srgbClr val="FFD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5"/>
    <p:restoredTop sz="96889"/>
  </p:normalViewPr>
  <p:slideViewPr>
    <p:cSldViewPr snapToGrid="0" snapToObjects="1" showGuides="1">
      <p:cViewPr varScale="1">
        <p:scale>
          <a:sx n="82" d="100"/>
          <a:sy n="82" d="100"/>
        </p:scale>
        <p:origin x="192" y="608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14.03.2024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7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28574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24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58823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260664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597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753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505127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509663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51472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18132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26716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329316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75590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14220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962526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30794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752" r:id="rId8"/>
    <p:sldLayoutId id="2147483768" r:id="rId9"/>
    <p:sldLayoutId id="2147483758" r:id="rId10"/>
    <p:sldLayoutId id="2147483764" r:id="rId11"/>
    <p:sldLayoutId id="2147483753" r:id="rId12"/>
    <p:sldLayoutId id="2147483751" r:id="rId13"/>
    <p:sldLayoutId id="2147483742" r:id="rId14"/>
    <p:sldLayoutId id="2147483658" r:id="rId15"/>
    <p:sldLayoutId id="2147483659" r:id="rId16"/>
    <p:sldLayoutId id="2147483709" r:id="rId17"/>
    <p:sldLayoutId id="2147483741" r:id="rId18"/>
    <p:sldLayoutId id="2147483668" r:id="rId19"/>
    <p:sldLayoutId id="2147483745" r:id="rId20"/>
    <p:sldLayoutId id="2147483744" r:id="rId21"/>
    <p:sldLayoutId id="2147483767" r:id="rId22"/>
    <p:sldLayoutId id="2147483754" r:id="rId23"/>
    <p:sldLayoutId id="2147483757" r:id="rId24"/>
    <p:sldLayoutId id="2147483750" r:id="rId25"/>
    <p:sldLayoutId id="2147483712" r:id="rId26"/>
    <p:sldLayoutId id="2147483761" r:id="rId27"/>
    <p:sldLayoutId id="2147483762" r:id="rId28"/>
    <p:sldLayoutId id="2147483763" r:id="rId29"/>
    <p:sldLayoutId id="2147483689" r:id="rId30"/>
    <p:sldLayoutId id="2147483760" r:id="rId31"/>
    <p:sldLayoutId id="2147483756" r:id="rId32"/>
    <p:sldLayoutId id="2147483706" r:id="rId33"/>
    <p:sldLayoutId id="2147483711" r:id="rId34"/>
    <p:sldLayoutId id="2147483713" r:id="rId35"/>
    <p:sldLayoutId id="2147483716" r:id="rId36"/>
    <p:sldLayoutId id="2147483714" r:id="rId37"/>
    <p:sldLayoutId id="2147483743" r:id="rId38"/>
    <p:sldLayoutId id="2147483755" r:id="rId39"/>
    <p:sldLayoutId id="2147483748" r:id="rId40"/>
    <p:sldLayoutId id="2147483749" r:id="rId41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5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07/01/23/dynamic-datasource-rout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baeldung.com/spring-abstract-routing-data-source" TargetMode="External"/><Relationship Id="rId4" Type="http://schemas.openxmlformats.org/officeDocument/2006/relationships/hyperlink" Target="https://docs.spring.io/spring-framework/docs/current/javadoc-api/org/springframework/jdbc/datasource/lookup/AbstractRoutingDataSourc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%2Fjava%2Fjavase%2F21%2Fdocs%2Fapi%2F%2F/java.base/java/lang/ThreadLoca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arudik/multi-datasourc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arudik/bubli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Сценарии миграций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3398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Insert Only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79062"/>
              </p:ext>
            </p:extLst>
          </p:nvPr>
        </p:nvGraphicFramePr>
        <p:xfrm>
          <a:off x="10606237" y="394111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17733"/>
              </p:ext>
            </p:extLst>
          </p:nvPr>
        </p:nvGraphicFramePr>
        <p:xfrm>
          <a:off x="4027111" y="433569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59818"/>
              </p:ext>
            </p:extLst>
          </p:nvPr>
        </p:nvGraphicFramePr>
        <p:xfrm>
          <a:off x="4027111" y="819649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233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Производится в несколько итераций (индексы создаются перед крайней итерацией)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261310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Oracle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</a:t>
            </a:r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ru-RU" dirty="0">
                <a:solidFill>
                  <a:schemeClr val="bg1"/>
                </a:solidFill>
              </a:rPr>
              <a:t>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SCN)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 err="1">
                <a:solidFill>
                  <a:schemeClr val="bg1"/>
                </a:solidFill>
              </a:rPr>
              <a:t>Replicat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SCN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Extract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8377465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46" y="8287266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96" y="8734458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9551" y="8739141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26441" y="8769785"/>
            <a:ext cx="549769" cy="549769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F6819-3C0E-6AA7-B22C-FC16C90EB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131" y="4137640"/>
            <a:ext cx="1776878" cy="18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E16F-1719-FF3E-6266-359D1086E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836" y="4169699"/>
            <a:ext cx="1776879" cy="182744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86720-16B5-8248-6477-ADFC1F2F6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4991" y="4345287"/>
            <a:ext cx="1776879" cy="182744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7C1BF-3BCD-B0D8-95D5-AC2E49FA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4" y="4102606"/>
            <a:ext cx="1952438" cy="1214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E965A1-CAF3-67D6-5DF8-C067C6D7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51" y="8236190"/>
            <a:ext cx="1952438" cy="1214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7CD0E2-F628-93B3-484F-8F4A0864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890" y="8162554"/>
            <a:ext cx="1952438" cy="12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33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44760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65825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67145"/>
              </p:ext>
            </p:extLst>
          </p:nvPr>
        </p:nvGraphicFramePr>
        <p:xfrm>
          <a:off x="4027111" y="780703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6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Возможен, если допустим </a:t>
            </a:r>
            <a:r>
              <a:rPr lang="ru-RU" sz="2800" dirty="0" err="1"/>
              <a:t>даунтайм</a:t>
            </a:r>
            <a:r>
              <a:rPr lang="ru-RU" sz="2800" dirty="0"/>
              <a:t> на перенос изменяемых данных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683156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Доливка исторических данных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4CDA25-AD3E-4636-4115-AD0035643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8966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559BCC-B505-4F79-71E0-B48DBDF1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31501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7E268CE2-0B11-7ADE-4D69-63159576680C}"/>
              </a:ext>
            </a:extLst>
          </p:cNvPr>
          <p:cNvSpPr txBox="1">
            <a:spLocks/>
          </p:cNvSpPr>
          <p:nvPr/>
        </p:nvSpPr>
        <p:spPr>
          <a:xfrm>
            <a:off x="3498057" y="1887281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Возможна, если исторические данные доступны в прежнем источнике 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Для уменьшения времени создания индексов</a:t>
            </a:r>
          </a:p>
        </p:txBody>
      </p:sp>
    </p:spTree>
    <p:extLst>
      <p:ext uri="{BB962C8B-B14F-4D97-AF65-F5344CB8AC3E}">
        <p14:creationId xmlns:p14="http://schemas.microsoft.com/office/powerpoint/2010/main" val="75303544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Синхронизировать данные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dirty="0">
                <a:solidFill>
                  <a:schemeClr val="bg1"/>
                </a:solidFill>
              </a:rPr>
              <a:t>RO </a:t>
            </a:r>
            <a:r>
              <a:rPr lang="ru-RU" dirty="0">
                <a:solidFill>
                  <a:schemeClr val="bg1"/>
                </a:solidFill>
              </a:rPr>
              <a:t>нагрузку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sz="2200" dirty="0">
                <a:solidFill>
                  <a:schemeClr val="bg1"/>
                </a:solidFill>
              </a:rPr>
              <a:t>RW </a:t>
            </a:r>
            <a:r>
              <a:rPr lang="ru-RU" sz="2200" dirty="0">
                <a:solidFill>
                  <a:schemeClr val="bg1"/>
                </a:solidFill>
              </a:rPr>
              <a:t>нагрузку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FF0000"/>
                </a:solidFill>
              </a:rPr>
              <a:t>Переключиться обратно по пункту 03</a:t>
            </a:r>
            <a:endParaRPr sz="2200" dirty="0">
              <a:solidFill>
                <a:srgbClr val="FF000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Переключиться на новый источник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10000" dirty="0">
                <a:solidFill>
                  <a:schemeClr val="bg1"/>
                </a:solidFill>
              </a:rPr>
              <a:t>☺️</a:t>
            </a:r>
            <a:r>
              <a:rPr lang="ru-RU" sz="9600" dirty="0">
                <a:solidFill>
                  <a:schemeClr val="bg1"/>
                </a:solidFill>
              </a:rPr>
              <a:t> 🍻</a:t>
            </a:r>
            <a:endParaRPr lang="ru-RU" sz="100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0000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переключаться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3" name="Picture 2" descr="Oracle Database Design - Techasoft">
            <a:extLst>
              <a:ext uri="{FF2B5EF4-FFF2-40B4-BE49-F238E27FC236}">
                <a16:creationId xmlns:a16="http://schemas.microsoft.com/office/drawing/2014/main" id="{6C86C4B5-33CF-9917-7D92-71E87B25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79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6E2E07CC-CA17-5A98-0385-15C27AAD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59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Straight">
            <a:extLst>
              <a:ext uri="{FF2B5EF4-FFF2-40B4-BE49-F238E27FC236}">
                <a16:creationId xmlns:a16="http://schemas.microsoft.com/office/drawing/2014/main" id="{CF00E353-485E-189E-812B-7EA1DD81A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860584" y="4890174"/>
            <a:ext cx="821365" cy="821365"/>
          </a:xfrm>
          <a:prstGeom prst="rect">
            <a:avLst/>
          </a:prstGeom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5CFE3930-C5BC-513C-29D8-82521D22D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74200" y="3676425"/>
            <a:ext cx="821365" cy="82136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EDDA4E51-52A8-0969-BFF1-8668F811A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763107" y="3676425"/>
            <a:ext cx="821365" cy="821365"/>
          </a:xfrm>
          <a:prstGeom prst="rect">
            <a:avLst/>
          </a:prstGeom>
        </p:spPr>
      </p:pic>
      <p:pic>
        <p:nvPicPr>
          <p:cNvPr id="15" name="Picture 14" descr="Oracle Database Design - Techasoft">
            <a:extLst>
              <a:ext uri="{FF2B5EF4-FFF2-40B4-BE49-F238E27FC236}">
                <a16:creationId xmlns:a16="http://schemas.microsoft.com/office/drawing/2014/main" id="{0C2B763F-854E-77C8-3AED-54DA118D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5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E1CB659E-2476-6DF4-4AAC-993AE7F5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565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 Straight">
            <a:extLst>
              <a:ext uri="{FF2B5EF4-FFF2-40B4-BE49-F238E27FC236}">
                <a16:creationId xmlns:a16="http://schemas.microsoft.com/office/drawing/2014/main" id="{44441419-A3CD-172B-0413-D0C0DEDF7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633106" y="3676425"/>
            <a:ext cx="821365" cy="821365"/>
          </a:xfrm>
          <a:prstGeom prst="rect">
            <a:avLst/>
          </a:prstGeom>
        </p:spPr>
      </p:pic>
      <p:pic>
        <p:nvPicPr>
          <p:cNvPr id="25" name="Graphic 24" descr="Arrow Straight">
            <a:extLst>
              <a:ext uri="{FF2B5EF4-FFF2-40B4-BE49-F238E27FC236}">
                <a16:creationId xmlns:a16="http://schemas.microsoft.com/office/drawing/2014/main" id="{D20EA371-492A-1506-E923-E3A0DE049E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022013" y="3676425"/>
            <a:ext cx="821365" cy="821365"/>
          </a:xfrm>
          <a:prstGeom prst="rect">
            <a:avLst/>
          </a:prstGeom>
        </p:spPr>
      </p:pic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8986504-949E-93AC-AF66-07497DCF0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370867" y="3679017"/>
            <a:ext cx="821365" cy="821365"/>
          </a:xfrm>
          <a:prstGeom prst="rect">
            <a:avLst/>
          </a:prstGeom>
        </p:spPr>
      </p:pic>
      <p:pic>
        <p:nvPicPr>
          <p:cNvPr id="27" name="Picture 26" descr="Oracle Database Design - Techasoft">
            <a:extLst>
              <a:ext uri="{FF2B5EF4-FFF2-40B4-BE49-F238E27FC236}">
                <a16:creationId xmlns:a16="http://schemas.microsoft.com/office/drawing/2014/main" id="{4C99C168-3F8B-67B8-A975-88FBCEE1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241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5A5510C2-9ED9-8CD3-A2FA-3AFC1FF5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521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 descr="Arrow Straight">
            <a:extLst>
              <a:ext uri="{FF2B5EF4-FFF2-40B4-BE49-F238E27FC236}">
                <a16:creationId xmlns:a16="http://schemas.microsoft.com/office/drawing/2014/main" id="{ABDC1B17-9FFB-761A-EAD4-5FD53A74C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354813" y="3675061"/>
            <a:ext cx="821365" cy="821365"/>
          </a:xfrm>
          <a:prstGeom prst="rect">
            <a:avLst/>
          </a:prstGeom>
        </p:spPr>
      </p:pic>
      <p:pic>
        <p:nvPicPr>
          <p:cNvPr id="38" name="Graphic 37" descr="Arrow Straight">
            <a:extLst>
              <a:ext uri="{FF2B5EF4-FFF2-40B4-BE49-F238E27FC236}">
                <a16:creationId xmlns:a16="http://schemas.microsoft.com/office/drawing/2014/main" id="{C74E6BAD-EE41-CC69-F2EB-EF8A3D63C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6764300" y="3676425"/>
            <a:ext cx="821365" cy="821365"/>
          </a:xfrm>
          <a:prstGeom prst="rect">
            <a:avLst/>
          </a:prstGeom>
        </p:spPr>
      </p:pic>
      <p:pic>
        <p:nvPicPr>
          <p:cNvPr id="43" name="Picture 42" descr="Oracle Database Design - Techasoft">
            <a:extLst>
              <a:ext uri="{FF2B5EF4-FFF2-40B4-BE49-F238E27FC236}">
                <a16:creationId xmlns:a16="http://schemas.microsoft.com/office/drawing/2014/main" id="{B73D1AB2-168E-7C9E-59A8-7B133EF2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35" y="8630070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03778793-DB0A-A9A6-2AAC-21B280FBF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5" y="8597368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phic 44" descr="Arrow Straight">
            <a:extLst>
              <a:ext uri="{FF2B5EF4-FFF2-40B4-BE49-F238E27FC236}">
                <a16:creationId xmlns:a16="http://schemas.microsoft.com/office/drawing/2014/main" id="{5AAF55BC-886B-6876-75E5-D5A38C080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814187" y="7776067"/>
            <a:ext cx="821365" cy="821365"/>
          </a:xfrm>
          <a:prstGeom prst="rect">
            <a:avLst/>
          </a:prstGeom>
        </p:spPr>
      </p:pic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F2DE9474-1517-18BF-6760-3FCDAA36C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203094" y="7776067"/>
            <a:ext cx="821365" cy="821365"/>
          </a:xfrm>
          <a:prstGeom prst="rect">
            <a:avLst/>
          </a:prstGeom>
        </p:spPr>
      </p:pic>
      <p:pic>
        <p:nvPicPr>
          <p:cNvPr id="48" name="Picture 47" descr="Oracle Database Design - Techasoft">
            <a:extLst>
              <a:ext uri="{FF2B5EF4-FFF2-40B4-BE49-F238E27FC236}">
                <a16:creationId xmlns:a16="http://schemas.microsoft.com/office/drawing/2014/main" id="{5B052371-3082-E2B9-DDAE-17C4DFD0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106" y="8634877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CC515FBD-217B-C73F-7EE9-5BB3597A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386" y="8602175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10C6E9D1-7778-BEA9-AE2F-EAB9CF033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061291" y="7779510"/>
            <a:ext cx="821365" cy="821365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25040107-F9A6-0C6D-DC50-A408DABED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671447" y="7779510"/>
            <a:ext cx="821365" cy="821365"/>
          </a:xfrm>
          <a:prstGeom prst="rect">
            <a:avLst/>
          </a:prstGeom>
        </p:spPr>
      </p:pic>
      <p:pic>
        <p:nvPicPr>
          <p:cNvPr id="57" name="Graphic 56" descr="Arrow Straight">
            <a:extLst>
              <a:ext uri="{FF2B5EF4-FFF2-40B4-BE49-F238E27FC236}">
                <a16:creationId xmlns:a16="http://schemas.microsoft.com/office/drawing/2014/main" id="{86DEF198-FB06-5C01-1EAA-585355F5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833118" y="3675061"/>
            <a:ext cx="821365" cy="821365"/>
          </a:xfrm>
          <a:prstGeom prst="rect">
            <a:avLst/>
          </a:prstGeom>
        </p:spPr>
      </p:pic>
      <p:pic>
        <p:nvPicPr>
          <p:cNvPr id="58" name="Graphic 57" descr="Arrow Straight">
            <a:extLst>
              <a:ext uri="{FF2B5EF4-FFF2-40B4-BE49-F238E27FC236}">
                <a16:creationId xmlns:a16="http://schemas.microsoft.com/office/drawing/2014/main" id="{AAED765D-11FD-482D-0449-1E5EC799C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4242605" y="3676425"/>
            <a:ext cx="821365" cy="821365"/>
          </a:xfrm>
          <a:prstGeom prst="rect">
            <a:avLst/>
          </a:prstGeom>
        </p:spPr>
      </p:pic>
      <p:pic>
        <p:nvPicPr>
          <p:cNvPr id="61" name="Graphic 60" descr="Surprised face with solid fill">
            <a:extLst>
              <a:ext uri="{FF2B5EF4-FFF2-40B4-BE49-F238E27FC236}">
                <a16:creationId xmlns:a16="http://schemas.microsoft.com/office/drawing/2014/main" id="{FBA2F545-C191-66C5-C8A8-400DFDF91C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43571" y="78044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110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Spring Dynamic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en-US" sz="6000" b="1" dirty="0">
                <a:latin typeface="Tinkoff Sans" panose="02000506050000020004" pitchFamily="2" charset="0"/>
              </a:rPr>
              <a:t> Routing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A67C33B7-B16A-BE2D-603E-E4AC434FB8BA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https://spring.io/blog/2007/01/23/dynamic-datasource-routing</a:t>
            </a:r>
            <a:r>
              <a:rPr lang="en-US" sz="2800" dirty="0"/>
              <a:t> (</a:t>
            </a:r>
            <a:r>
              <a:rPr lang="en-US" sz="2800" dirty="0" err="1"/>
              <a:t>AbstractRoutingDataSource</a:t>
            </a:r>
            <a:r>
              <a:rPr lang="en-US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4"/>
              </a:rPr>
              <a:t>https://docs.spring.io/spring-framework/docs/current/javadoc-api/org/springframework/jdbc/datasource/lookup/AbstractRoutingDataSource.html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https://www.baeldung.com/spring-abstract-routing-data-source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15D7C7-1F2C-7E95-3A4A-2B48F48D1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104071"/>
              </p:ext>
            </p:extLst>
          </p:nvPr>
        </p:nvGraphicFramePr>
        <p:xfrm>
          <a:off x="1850346" y="4707382"/>
          <a:ext cx="9775597" cy="54914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775597">
                  <a:extLst>
                    <a:ext uri="{9D8B030D-6E8A-4147-A177-3AD203B41FA5}">
                      <a16:colId xmlns:a16="http://schemas.microsoft.com/office/drawing/2014/main" val="27270609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@Slf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4j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@Getter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AbstractRoutingDataSource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map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.setTargetDataSources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(map);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.setDefaultTargetDataSource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map.get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.hikariProperties.getSource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determineCurrentLookupKey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985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ThreadLocal</a:t>
            </a:r>
            <a:r>
              <a:rPr lang="en-US" sz="6000" b="1" dirty="0">
                <a:latin typeface="Tinkoff Sans" panose="02000506050000020004" pitchFamily="2" charset="0"/>
              </a:rPr>
              <a:t>&lt;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T</a:t>
            </a:r>
            <a:r>
              <a:rPr lang="en-US" sz="6000" b="1" dirty="0">
                <a:latin typeface="Tinkoff Sans" panose="02000506050000020004" pitchFamily="2" charset="0"/>
              </a:rPr>
              <a:t>&gt;   </a:t>
            </a:r>
            <a:r>
              <a:rPr lang="en-US" sz="6000" b="1" dirty="0" err="1">
                <a:latin typeface="Tinkoff Sans" panose="02000506050000020004" pitchFamily="2" charset="0"/>
              </a:rPr>
              <a:t>AbstractRoutingDataSource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D3608F6E-1722-7162-696E-554B857A02C7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https://docs.oracle.com/en%2Fjava%2Fjavase%2F21%2Fdocs%2Fapi%2F%2F/java.base/java/lang/ThreadLocal.html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1EFE16-2BDD-0574-D6EF-6C03E14A4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57806"/>
              </p:ext>
            </p:extLst>
          </p:nvPr>
        </p:nvGraphicFramePr>
        <p:xfrm>
          <a:off x="2353715" y="3322002"/>
          <a:ext cx="9080049" cy="45161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80049">
                  <a:extLst>
                    <a:ext uri="{9D8B030D-6E8A-4147-A177-3AD203B41FA5}">
                      <a16:colId xmlns:a16="http://schemas.microsoft.com/office/drawing/2014/main" val="1775648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&lt;String&gt; CONTEXT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&lt;&gt;();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Assert.notNull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clientDatabase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cannot be null"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()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clear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0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2438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application.properties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81774-CC36-81EA-0342-F62253CBE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66688"/>
              </p:ext>
            </p:extLst>
          </p:nvPr>
        </p:nvGraphicFramePr>
        <p:xfrm>
          <a:off x="895542" y="2159768"/>
          <a:ext cx="17485450" cy="40284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485450">
                  <a:extLst>
                    <a:ext uri="{9D8B030D-6E8A-4147-A177-3AD203B41FA5}">
                      <a16:colId xmlns:a16="http://schemas.microsoft.com/office/drawing/2014/main" val="2692784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.jpa.show-sql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true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.jpa.open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-in-view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false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datasource1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datasource2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.config.datasource2.connectionTimeout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500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.config.datasource2.validationTimeout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07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D97761-2275-C4B3-AC54-B9BB14493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0019"/>
              </p:ext>
            </p:extLst>
          </p:nvPr>
        </p:nvGraphicFramePr>
        <p:xfrm>
          <a:off x="895541" y="6938413"/>
          <a:ext cx="13517885" cy="20777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517885">
                  <a:extLst>
                    <a:ext uri="{9D8B030D-6E8A-4147-A177-3AD203B41FA5}">
                      <a16:colId xmlns:a16="http://schemas.microsoft.com/office/drawing/2014/main" val="1115960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600" b="0" i="0" u="none" strike="noStrike" dirty="0" err="1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ConfigurationProperties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(prefix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source;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target;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Map&lt;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HikariConfig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config;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299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Доступность источника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BF486CB0-48E0-D812-CCD6-91D6EFE01A12}"/>
              </a:ext>
            </a:extLst>
          </p:cNvPr>
          <p:cNvSpPr txBox="1">
            <a:spLocks/>
          </p:cNvSpPr>
          <p:nvPr/>
        </p:nvSpPr>
        <p:spPr>
          <a:xfrm>
            <a:off x="1070167" y="1950352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Если недоступен </a:t>
            </a:r>
            <a:r>
              <a:rPr lang="en-US" sz="2800" dirty="0"/>
              <a:t>target</a:t>
            </a:r>
            <a:r>
              <a:rPr lang="ru-RU" sz="2800" dirty="0"/>
              <a:t>, приложение должно стартовать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C69F74-2E93-88BC-26D4-F8BBB6BB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98252"/>
              </p:ext>
            </p:extLst>
          </p:nvPr>
        </p:nvGraphicFramePr>
        <p:xfrm>
          <a:off x="1681411" y="3098309"/>
          <a:ext cx="9233940" cy="3540760"/>
        </p:xfrm>
        <a:graphic>
          <a:graphicData uri="http://schemas.openxmlformats.org/drawingml/2006/table">
            <a:tbl>
              <a:tblPr>
                <a:effectLst>
                  <a:outerShdw blurRad="5207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33940">
                  <a:extLst>
                    <a:ext uri="{9D8B030D-6E8A-4147-A177-3AD203B41FA5}">
                      <a16:colId xmlns:a16="http://schemas.microsoft.com/office/drawing/2014/main" val="1237617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Map&lt;Object, Object&gt;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hikariProperties.getConfig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forEach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((k, v) -&gt;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(v);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map.put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(k,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HikariPool.PoolInitializationException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k.equals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log.error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"Pool {} cannot be initialized"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, k);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00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37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8">
            <a:extLst>
              <a:ext uri="{FF2B5EF4-FFF2-40B4-BE49-F238E27FC236}">
                <a16:creationId xmlns:a16="http://schemas.microsoft.com/office/drawing/2014/main" id="{7DF63ADC-DD47-1E27-9EA5-1AD440A8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116" y="9105961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en-US" dirty="0">
                <a:solidFill>
                  <a:srgbClr val="428BF9"/>
                </a:solidFill>
              </a:rPr>
              <a:t>C</a:t>
            </a:r>
            <a:r>
              <a:rPr lang="ru-RU" dirty="0">
                <a:solidFill>
                  <a:srgbClr val="428BF9"/>
                </a:solidFill>
              </a:rPr>
              <a:t> </a:t>
            </a:r>
            <a:r>
              <a:rPr lang="ru-RU" dirty="0" err="1">
                <a:solidFill>
                  <a:srgbClr val="428BF9"/>
                </a:solidFill>
              </a:rPr>
              <a:t>даунтаймом</a:t>
            </a:r>
            <a:r>
              <a:rPr lang="ru-RU" dirty="0">
                <a:solidFill>
                  <a:srgbClr val="428BF9"/>
                </a:solidFill>
              </a:rPr>
              <a:t> без синхронизации данных</a:t>
            </a:r>
            <a:r>
              <a:rPr lang="en-US" dirty="0">
                <a:solidFill>
                  <a:srgbClr val="428BF9"/>
                </a:solidFill>
              </a:rPr>
              <a:t> Oracle to PostgreSQL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rgbClr val="428BF9"/>
                </a:solidFill>
              </a:rPr>
              <a:t>Без </a:t>
            </a:r>
            <a:r>
              <a:rPr lang="ru-RU" dirty="0" err="1">
                <a:solidFill>
                  <a:srgbClr val="428BF9"/>
                </a:solidFill>
              </a:rPr>
              <a:t>даунтайма</a:t>
            </a:r>
            <a:r>
              <a:rPr lang="ru-RU" dirty="0">
                <a:solidFill>
                  <a:srgbClr val="428BF9"/>
                </a:solidFill>
              </a:rPr>
              <a:t> с синхронизацией данных через </a:t>
            </a:r>
            <a:r>
              <a:rPr lang="en-US" dirty="0">
                <a:solidFill>
                  <a:srgbClr val="428BF9"/>
                </a:solidFill>
              </a:rPr>
              <a:t>Golden Gate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en-US" dirty="0">
                <a:solidFill>
                  <a:srgbClr val="FF7B75"/>
                </a:solidFill>
              </a:rPr>
              <a:t>C</a:t>
            </a:r>
            <a:r>
              <a:rPr lang="ru-RU" dirty="0">
                <a:solidFill>
                  <a:srgbClr val="FF7B75"/>
                </a:solidFill>
              </a:rPr>
              <a:t> </a:t>
            </a:r>
            <a:r>
              <a:rPr lang="ru-RU" dirty="0" err="1">
                <a:solidFill>
                  <a:srgbClr val="FF7B75"/>
                </a:solidFill>
              </a:rPr>
              <a:t>даунтаймом</a:t>
            </a:r>
            <a:r>
              <a:rPr lang="ru-RU" dirty="0">
                <a:solidFill>
                  <a:srgbClr val="FF7B75"/>
                </a:solidFill>
              </a:rPr>
              <a:t> без синхронизации данных </a:t>
            </a:r>
            <a:r>
              <a:rPr lang="en-US" sz="2200" dirty="0">
                <a:solidFill>
                  <a:srgbClr val="FF7B75"/>
                </a:solidFill>
              </a:rPr>
              <a:t>PostgreSQL to PostgreSQL</a:t>
            </a:r>
            <a:endParaRPr sz="2200" dirty="0">
              <a:solidFill>
                <a:srgbClr val="FF7B75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вертикальном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sz="2200" dirty="0">
              <a:solidFill>
                <a:srgbClr val="92D05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rgbClr val="FF7B75"/>
                </a:solidFill>
              </a:rPr>
              <a:t>Без </a:t>
            </a:r>
            <a:r>
              <a:rPr lang="ru-RU" dirty="0" err="1">
                <a:solidFill>
                  <a:srgbClr val="FF7B75"/>
                </a:solidFill>
              </a:rPr>
              <a:t>даунтайма</a:t>
            </a:r>
            <a:r>
              <a:rPr lang="ru-RU" dirty="0">
                <a:solidFill>
                  <a:srgbClr val="FF7B75"/>
                </a:solidFill>
              </a:rPr>
              <a:t> с синхронизацией данных</a:t>
            </a:r>
            <a:r>
              <a:rPr lang="en-US" dirty="0">
                <a:solidFill>
                  <a:srgbClr val="FF7B75"/>
                </a:solidFill>
              </a:rPr>
              <a:t> </a:t>
            </a:r>
            <a:r>
              <a:rPr lang="ru-RU" dirty="0">
                <a:solidFill>
                  <a:srgbClr val="FF7B75"/>
                </a:solidFill>
              </a:rPr>
              <a:t>средствами </a:t>
            </a:r>
            <a:r>
              <a:rPr lang="en-US" dirty="0">
                <a:solidFill>
                  <a:srgbClr val="FF7B75"/>
                </a:solidFill>
              </a:rPr>
              <a:t>PostgreSQL</a:t>
            </a:r>
            <a:endParaRPr lang="ru-RU" sz="2200" dirty="0">
              <a:solidFill>
                <a:srgbClr val="FF7B75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горизонтальном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lang="ru-RU" sz="2200" dirty="0">
              <a:solidFill>
                <a:srgbClr val="92D050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миграции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5AC961EA-5D38-0759-CD38-60AD221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36" y="4176864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racle Database Design - Techasoft">
            <a:extLst>
              <a:ext uri="{FF2B5EF4-FFF2-40B4-BE49-F238E27FC236}">
                <a16:creationId xmlns:a16="http://schemas.microsoft.com/office/drawing/2014/main" id="{76732FA1-6780-7187-B024-038BDBEB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74" y="4263778"/>
            <a:ext cx="1869265" cy="18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102239" y="4953460"/>
            <a:ext cx="914400" cy="914400"/>
          </a:xfrm>
          <a:prstGeom prst="rect">
            <a:avLst/>
          </a:prstGeom>
        </p:spPr>
      </p:pic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434" y="4514119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75" y="4423920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825" y="4871112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252480" y="4875795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639370" y="4906439"/>
            <a:ext cx="549769" cy="549769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65FCB38D-E0FA-5CEE-292B-A1DFCE305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5384797" y="4850242"/>
            <a:ext cx="914400" cy="914400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4A4E1D6B-2AA3-AD46-5F0B-8E932939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3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B567BBB-9ADE-AEA2-61DD-84B54968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20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7556FA17-A2AD-F1D4-9742-A015CCD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4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Текст 15">
            <a:extLst>
              <a:ext uri="{FF2B5EF4-FFF2-40B4-BE49-F238E27FC236}">
                <a16:creationId xmlns:a16="http://schemas.microsoft.com/office/drawing/2014/main" id="{AC8AE405-CC76-85D1-2503-3C2A931DA834}"/>
              </a:ext>
            </a:extLst>
          </p:cNvPr>
          <p:cNvSpPr txBox="1">
            <a:spLocks/>
          </p:cNvSpPr>
          <p:nvPr/>
        </p:nvSpPr>
        <p:spPr>
          <a:xfrm>
            <a:off x="2697324" y="8599431"/>
            <a:ext cx="1615045" cy="925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6500"/>
              </a:lnSpc>
            </a:pPr>
            <a:r>
              <a:rPr lang="en-US" sz="2800" b="1" dirty="0">
                <a:solidFill>
                  <a:srgbClr val="FF7B75"/>
                </a:solidFill>
                <a:latin typeface="Tinkoff Sans" panose="02000506050000020004" pitchFamily="2" charset="0"/>
              </a:rPr>
              <a:t>CDC</a:t>
            </a:r>
            <a:endParaRPr lang="ru-RU" sz="2800" b="1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44D5DF38-68ED-8E2A-4F33-80C10CF373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928753" y="8920930"/>
            <a:ext cx="549769" cy="549769"/>
          </a:xfrm>
          <a:prstGeom prst="rect">
            <a:avLst/>
          </a:prstGeom>
        </p:spPr>
      </p:pic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A855B205-04A5-366E-522D-93C715142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443286" y="8943109"/>
            <a:ext cx="549769" cy="549769"/>
          </a:xfrm>
          <a:prstGeom prst="rect">
            <a:avLst/>
          </a:prstGeom>
        </p:spPr>
      </p:pic>
      <p:pic>
        <p:nvPicPr>
          <p:cNvPr id="37" name="Graphic 36" descr="Table">
            <a:extLst>
              <a:ext uri="{FF2B5EF4-FFF2-40B4-BE49-F238E27FC236}">
                <a16:creationId xmlns:a16="http://schemas.microsoft.com/office/drawing/2014/main" id="{A64406F3-039B-7D85-C7E7-ABABEA699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8892" y="7856167"/>
            <a:ext cx="1044669" cy="850987"/>
          </a:xfrm>
          <a:prstGeom prst="rect">
            <a:avLst/>
          </a:prstGeom>
        </p:spPr>
      </p:pic>
      <p:pic>
        <p:nvPicPr>
          <p:cNvPr id="38" name="Graphic 37" descr="Table">
            <a:extLst>
              <a:ext uri="{FF2B5EF4-FFF2-40B4-BE49-F238E27FC236}">
                <a16:creationId xmlns:a16="http://schemas.microsoft.com/office/drawing/2014/main" id="{0DF06958-F3BE-1245-3954-F272159824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984" y="8479753"/>
            <a:ext cx="1044669" cy="850987"/>
          </a:xfrm>
          <a:prstGeom prst="rect">
            <a:avLst/>
          </a:prstGeom>
        </p:spPr>
      </p:pic>
      <p:pic>
        <p:nvPicPr>
          <p:cNvPr id="39" name="Graphic 38" descr="Table">
            <a:extLst>
              <a:ext uri="{FF2B5EF4-FFF2-40B4-BE49-F238E27FC236}">
                <a16:creationId xmlns:a16="http://schemas.microsoft.com/office/drawing/2014/main" id="{75EB4AEF-C271-CBC4-E0ED-0AFC076BA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3451" y="9095675"/>
            <a:ext cx="1044669" cy="850987"/>
          </a:xfrm>
          <a:prstGeom prst="rect">
            <a:avLst/>
          </a:prstGeom>
        </p:spPr>
      </p:pic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8A2C9D2-BAD9-F98D-7785-A6AFC64E0C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9218070" y="8444214"/>
            <a:ext cx="914400" cy="914400"/>
          </a:xfrm>
          <a:prstGeom prst="rect">
            <a:avLst/>
          </a:prstGeom>
        </p:spPr>
      </p:pic>
      <p:pic>
        <p:nvPicPr>
          <p:cNvPr id="41" name="Picture 18">
            <a:extLst>
              <a:ext uri="{FF2B5EF4-FFF2-40B4-BE49-F238E27FC236}">
                <a16:creationId xmlns:a16="http://schemas.microsoft.com/office/drawing/2014/main" id="{A8F7F44D-427D-CEA4-426C-BA193003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81" y="7835589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EB371A30-4D03-59AF-DCA8-C7C1179E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971" y="9143828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Oracle Database Design - Techasoft">
            <a:extLst>
              <a:ext uri="{FF2B5EF4-FFF2-40B4-BE49-F238E27FC236}">
                <a16:creationId xmlns:a16="http://schemas.microsoft.com/office/drawing/2014/main" id="{B9F1EC40-7A68-83F7-3CE7-D1476186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308" y="7775590"/>
            <a:ext cx="1595922" cy="10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>
            <a:extLst>
              <a:ext uri="{FF2B5EF4-FFF2-40B4-BE49-F238E27FC236}">
                <a16:creationId xmlns:a16="http://schemas.microsoft.com/office/drawing/2014/main" id="{D704998C-B1C2-0709-3BA4-177E9EF4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254" y="9047032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>
            <a:extLst>
              <a:ext uri="{FF2B5EF4-FFF2-40B4-BE49-F238E27FC236}">
                <a16:creationId xmlns:a16="http://schemas.microsoft.com/office/drawing/2014/main" id="{9943CB45-5CC2-FEB7-51FC-68F8F114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363" y="9470699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>
            <a:extLst>
              <a:ext uri="{FF2B5EF4-FFF2-40B4-BE49-F238E27FC236}">
                <a16:creationId xmlns:a16="http://schemas.microsoft.com/office/drawing/2014/main" id="{4573C612-CD22-86CB-2030-36F22EFB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225" y="9558693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306DD49E-D343-14AA-02BD-E5003B3A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979" y="9439264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D2D5FBA3-F1F2-BCC9-49E2-80DED7BD2D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925018" y="8766145"/>
            <a:ext cx="318792" cy="318792"/>
          </a:xfrm>
          <a:prstGeom prst="rect">
            <a:avLst/>
          </a:prstGeom>
        </p:spPr>
      </p:pic>
      <p:pic>
        <p:nvPicPr>
          <p:cNvPr id="51" name="Graphic 50" descr="Arrow Straight">
            <a:extLst>
              <a:ext uri="{FF2B5EF4-FFF2-40B4-BE49-F238E27FC236}">
                <a16:creationId xmlns:a16="http://schemas.microsoft.com/office/drawing/2014/main" id="{12F42169-846F-E204-5EFB-9F4C30F9F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6164041" y="8768343"/>
            <a:ext cx="318792" cy="318792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EA669D27-3D22-0338-EB4D-EAD1D51CC7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683495" y="8766145"/>
            <a:ext cx="318792" cy="318792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71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Синхронизация </a:t>
            </a:r>
            <a:r>
              <a:rPr lang="en-US" sz="6000" b="1" dirty="0">
                <a:latin typeface="Tinkoff Sans" panose="02000506050000020004" pitchFamily="2" charset="0"/>
              </a:rPr>
              <a:t>ID </a:t>
            </a:r>
            <a:r>
              <a:rPr lang="ru-RU" sz="6000" b="1" dirty="0">
                <a:latin typeface="Tinkoff Sans" panose="02000506050000020004" pitchFamily="2" charset="0"/>
              </a:rPr>
              <a:t>сущностей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0E7DC9CD-62BA-CEBF-1D1B-45C4B2616FDD}"/>
              </a:ext>
            </a:extLst>
          </p:cNvPr>
          <p:cNvSpPr txBox="1">
            <a:spLocks/>
          </p:cNvSpPr>
          <p:nvPr/>
        </p:nvSpPr>
        <p:spPr>
          <a:xfrm>
            <a:off x="1070167" y="1619267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переключении на </a:t>
            </a:r>
            <a:r>
              <a:rPr lang="en-US" sz="2800" dirty="0"/>
              <a:t>target </a:t>
            </a:r>
            <a:r>
              <a:rPr lang="ru-RU" sz="2800" dirty="0"/>
              <a:t>необходимо сдвинуть последовательности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Значения </a:t>
            </a:r>
            <a:r>
              <a:rPr lang="en-US" sz="2800" dirty="0"/>
              <a:t>ID </a:t>
            </a:r>
            <a:r>
              <a:rPr lang="ru-RU" sz="2800" dirty="0"/>
              <a:t>должны быть синхронны во время параллельной записи в два источника данных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F03D-9EEE-7191-9B12-297A555D0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62189"/>
              </p:ext>
            </p:extLst>
          </p:nvPr>
        </p:nvGraphicFramePr>
        <p:xfrm>
          <a:off x="1660028" y="3634599"/>
          <a:ext cx="11214234" cy="22606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2204894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@Entity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@Table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class User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@Id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GeneratedValue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(strategy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GenerationType.SEQUENCE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generator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GenericGenerator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type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UserIdGenerator.class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private long id;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…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157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C27444-62E3-CE2B-72B4-A0CFCED1A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46827"/>
              </p:ext>
            </p:extLst>
          </p:nvPr>
        </p:nvGraphicFramePr>
        <p:xfrm>
          <a:off x="1660028" y="6138501"/>
          <a:ext cx="11214234" cy="4607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3430293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UserIdGenerator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SequenceStyleGenerator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generate(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==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||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().equals(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getSource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.generate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o);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((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o).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2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2629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Target Timeout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Необходимо прерывать запрос на </a:t>
            </a:r>
            <a:r>
              <a:rPr lang="en-US" sz="2800" dirty="0"/>
              <a:t>target </a:t>
            </a:r>
            <a:r>
              <a:rPr lang="ru-RU" sz="2800" dirty="0"/>
              <a:t>по таймауту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D6FFFF-0DA4-9DE6-5F3B-195876CBA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773602"/>
              </p:ext>
            </p:extLst>
          </p:nvPr>
        </p:nvGraphicFramePr>
        <p:xfrm>
          <a:off x="1360488" y="2925667"/>
          <a:ext cx="14660567" cy="15900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371793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@Repository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JpaRepository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(value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"select id,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create_at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name,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update_at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gender,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pg_sleep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(5) from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where id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nativeQuery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5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CCC754-CC31-0A29-AA3B-45DE7C91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59304"/>
              </p:ext>
            </p:extLst>
          </p:nvPr>
        </p:nvGraphicFramePr>
        <p:xfrm>
          <a:off x="1360488" y="4949333"/>
          <a:ext cx="14660567" cy="2321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2165231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transactionTemplate.setTimeout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userRepository.findUserWithTimeOut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empty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3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3259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Проблемы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@Transactional</a:t>
            </a:r>
            <a:r>
              <a:rPr lang="en-US" sz="2800" dirty="0"/>
              <a:t> </a:t>
            </a:r>
            <a:r>
              <a:rPr lang="ru-RU" sz="2800" dirty="0"/>
              <a:t>будет работать только с дефолтным контекстом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Синтаксис запросов аннотаций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@Query</a:t>
            </a:r>
            <a:r>
              <a:rPr lang="en-US" sz="2800" dirty="0"/>
              <a:t> </a:t>
            </a:r>
            <a:r>
              <a:rPr lang="ru-RU" sz="2800" dirty="0"/>
              <a:t>должен работать в разнородных источниках имеющих разный диалект</a:t>
            </a:r>
          </a:p>
        </p:txBody>
      </p:sp>
    </p:spTree>
    <p:extLst>
      <p:ext uri="{BB962C8B-B14F-4D97-AF65-F5344CB8AC3E}">
        <p14:creationId xmlns:p14="http://schemas.microsoft.com/office/powerpoint/2010/main" val="199064575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Outbox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A2783-5C7E-5617-B34F-5FC2D1504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85046"/>
              </p:ext>
            </p:extLst>
          </p:nvPr>
        </p:nvGraphicFramePr>
        <p:xfrm>
          <a:off x="1193910" y="1858962"/>
          <a:ext cx="12821636" cy="74422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821636">
                  <a:extLst>
                    <a:ext uri="{9D8B030D-6E8A-4147-A177-3AD203B41FA5}">
                      <a16:colId xmlns:a16="http://schemas.microsoft.com/office/drawing/2014/main" val="3621852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multiSaveUser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 user,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RequestMethod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Outbox outbox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Outbox();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Optional&lt;User&gt; o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JsonMapper.builder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findAndAddModules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.build();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outbox.setMessage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objectMapper.writeValueAsString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JsonProcessingException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outboxRepository.save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dataSourceMap.hasDataSource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outboxRepository.delete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91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36251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Пример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968801" y="1934585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https://github.com/dimarudik/multi-datasource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in docker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615297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505353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44452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243228" y="7264345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51432" y="6669504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Сценарии миграций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285472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2259880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2154551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564175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33988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78722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из </a:t>
            </a:r>
            <a:r>
              <a:rPr lang="en-US" sz="6000" b="1" dirty="0">
                <a:latin typeface="Tinkoff Sans" panose="02000506050000020004" pitchFamily="2" charset="0"/>
              </a:rPr>
              <a:t>Oracle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  <p:pic>
        <p:nvPicPr>
          <p:cNvPr id="3" name="Picture 24" descr="Oracle ROWID Format">
            <a:extLst>
              <a:ext uri="{FF2B5EF4-FFF2-40B4-BE49-F238E27FC236}">
                <a16:creationId xmlns:a16="http://schemas.microsoft.com/office/drawing/2014/main" id="{582C9F1C-67F9-4670-98AB-DDEEC582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49" y="2129001"/>
            <a:ext cx="5855723" cy="181646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41748-28FD-0425-2386-20C79C5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6109" y="4233995"/>
            <a:ext cx="2703584" cy="4797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66701-F218-884E-654F-1199B997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17982"/>
              </p:ext>
            </p:extLst>
          </p:nvPr>
        </p:nvGraphicFramePr>
        <p:xfrm>
          <a:off x="1673390" y="2129001"/>
          <a:ext cx="8562430" cy="2174240"/>
        </p:xfrm>
        <a:graphic>
          <a:graphicData uri="http://schemas.openxmlformats.org/drawingml/2006/table">
            <a:tbl>
              <a:tblPr>
                <a:effectLst>
                  <a:outerShdw blurRad="164050" dist="38100" dir="2700000" algn="tl" rotWithShape="0">
                    <a:prstClr val="black">
                      <a:alpha val="75863"/>
                    </a:prstClr>
                  </a:outerShdw>
                </a:effectLst>
              </a:tblPr>
              <a:tblGrid>
                <a:gridCol w="8562430">
                  <a:extLst>
                    <a:ext uri="{9D8B030D-6E8A-4147-A177-3AD203B41FA5}">
                      <a16:colId xmlns:a16="http://schemas.microsoft.com/office/drawing/2014/main" val="2692432842"/>
                    </a:ext>
                  </a:extLst>
                </a:gridCol>
              </a:tblGrid>
              <a:tr h="153211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begin 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dbms_parallel_execute.create_chunks_by_rowid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(  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task_name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'TABLE1_TASK'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table_owner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'TEST'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by_row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TRUE,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chunk_size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100000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end;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BC6060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3498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436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E2493C-EDAE-30BE-30CE-BAC9658E9C57}"/>
              </a:ext>
            </a:extLst>
          </p:cNvPr>
          <p:cNvSpPr txBox="1"/>
          <p:nvPr/>
        </p:nvSpPr>
        <p:spPr>
          <a:xfrm>
            <a:off x="1673390" y="5599170"/>
            <a:ext cx="11369200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t.name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t.gender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t.textclob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test.table1 t where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rownum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                      ID NAME                                         GENDER TEXTCLOB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------------------ ---------- ---------------------------------------- ---------- ----------------------------------------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AAASfoAAMAAAACDAAF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AAASfoAAMAAAACDAAJ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rows selected.</a:t>
            </a:r>
            <a:endParaRPr lang="en-RU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5E9BB-7FA9-546D-F2DD-D1E7DD857ECC}"/>
              </a:ext>
            </a:extLst>
          </p:cNvPr>
          <p:cNvSpPr txBox="1"/>
          <p:nvPr/>
        </p:nvSpPr>
        <p:spPr>
          <a:xfrm>
            <a:off x="1673390" y="9853234"/>
            <a:ext cx="7035800" cy="365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 </a:t>
            </a:r>
            <a:r>
              <a:rPr lang="en-RU" b="1" dirty="0">
                <a:solidFill>
                  <a:srgbClr val="FF0000"/>
                </a:solidFill>
              </a:rPr>
              <a:t>ORA-01555 Snapshot Too Old</a:t>
            </a:r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8219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6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5600" b="1" dirty="0">
                <a:latin typeface="Tinkoff Sans" panose="02000506050000020004" pitchFamily="2" charset="0"/>
              </a:rPr>
              <a:t> </a:t>
            </a:r>
            <a:r>
              <a:rPr lang="ru-RU" sz="5600" b="1" dirty="0">
                <a:latin typeface="Tinkoff Sans" panose="02000506050000020004" pitchFamily="2" charset="0"/>
              </a:rPr>
              <a:t>из </a:t>
            </a:r>
            <a:r>
              <a:rPr lang="en-US" sz="5600" b="1" dirty="0">
                <a:latin typeface="Tinkoff Sans" panose="02000506050000020004" pitchFamily="2" charset="0"/>
              </a:rPr>
              <a:t>PostgreSQL</a:t>
            </a:r>
            <a:r>
              <a:rPr lang="ru-RU" sz="5600" b="1" dirty="0">
                <a:latin typeface="Tinkoff Sans" panose="02000506050000020004" pitchFamily="2" charset="0"/>
              </a:rPr>
              <a:t>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69C63-15EA-9695-1B10-A31C692F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74500"/>
              </p:ext>
            </p:extLst>
          </p:nvPr>
        </p:nvGraphicFramePr>
        <p:xfrm>
          <a:off x="1106502" y="1625541"/>
          <a:ext cx="9307512" cy="3598916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9307512">
                  <a:extLst>
                    <a:ext uri="{9D8B030D-6E8A-4147-A177-3AD203B41FA5}">
                      <a16:colId xmlns:a16="http://schemas.microsoft.com/office/drawing/2014/main" val="3314015764"/>
                    </a:ext>
                  </a:extLst>
                </a:gridCol>
              </a:tblGrid>
              <a:tr h="359891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limit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15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F0E1C-E32D-B21F-BBDF-315D6C25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86301"/>
              </p:ext>
            </p:extLst>
          </p:nvPr>
        </p:nvGraphicFramePr>
        <p:xfrm>
          <a:off x="1106502" y="5580062"/>
          <a:ext cx="13981111" cy="5034280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3981111">
                  <a:extLst>
                    <a:ext uri="{9D8B030D-6E8A-4147-A177-3AD203B41FA5}">
                      <a16:colId xmlns:a16="http://schemas.microsoft.com/office/drawing/2014/main" val="271693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)’;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explain (analyze, buffers)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QUERY PLAN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---------------------------------------------------------------------------------------------------------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Range Scan on table1 t  (cost=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.4.07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width=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(actual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.0.012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loops=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TID Cond: ((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&gt;=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AND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&lt;=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Buffers: shared hit=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Planning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0.062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Execution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1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0174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«Бублик» - утилита для переноса данных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503CB4-1F7A-289E-019C-E7E5543E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7226"/>
              </p:ext>
            </p:extLst>
          </p:nvPr>
        </p:nvGraphicFramePr>
        <p:xfrm>
          <a:off x="1733020" y="3646534"/>
          <a:ext cx="14133514" cy="25654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4">
                  <a:extLst>
                    <a:ext uri="{9D8B030D-6E8A-4147-A177-3AD203B41FA5}">
                      <a16:colId xmlns:a16="http://schemas.microsoft.com/office/drawing/2014/main" val="100927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threadCount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10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fromProperties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//localhost:5432/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706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DD1555-BD5E-4B67-5271-D4BA55CB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73063"/>
              </p:ext>
            </p:extLst>
          </p:nvPr>
        </p:nvGraphicFramePr>
        <p:xfrm>
          <a:off x="1733020" y="7007681"/>
          <a:ext cx="14133513" cy="30530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3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"TEST"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"PUBLIC"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"/*+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(TABLE1) */"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"1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"TABLE1_TASK"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[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48A23CF6-03F3-F948-5BFA-63C5E255158F}"/>
              </a:ext>
            </a:extLst>
          </p:cNvPr>
          <p:cNvSpPr txBox="1">
            <a:spLocks/>
          </p:cNvSpPr>
          <p:nvPr/>
        </p:nvSpPr>
        <p:spPr>
          <a:xfrm>
            <a:off x="2187867" y="1805864"/>
            <a:ext cx="8888886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 →  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 →  PostgreSQL</a:t>
            </a:r>
            <a:endParaRPr lang="ru-RU" sz="2800" dirty="0"/>
          </a:p>
        </p:txBody>
      </p:sp>
      <p:sp>
        <p:nvSpPr>
          <p:cNvPr id="3" name="Текст 17">
            <a:hlinkClick r:id="rId3"/>
            <a:extLst>
              <a:ext uri="{FF2B5EF4-FFF2-40B4-BE49-F238E27FC236}">
                <a16:creationId xmlns:a16="http://schemas.microsoft.com/office/drawing/2014/main" id="{DCB3F74F-5300-24F8-12A0-03D28BB15D28}"/>
              </a:ext>
            </a:extLst>
          </p:cNvPr>
          <p:cNvSpPr txBox="1">
            <a:spLocks/>
          </p:cNvSpPr>
          <p:nvPr/>
        </p:nvSpPr>
        <p:spPr>
          <a:xfrm>
            <a:off x="1748650" y="10429739"/>
            <a:ext cx="15737900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1400" b="1" dirty="0">
                <a:latin typeface="Tinkoff Sans" panose="02000506050000020004" pitchFamily="2" charset="0"/>
                <a:hlinkClick r:id="rId3"/>
              </a:rPr>
              <a:t>https://</a:t>
            </a:r>
            <a:r>
              <a:rPr lang="en-US" sz="1400" b="1" dirty="0" err="1">
                <a:latin typeface="Tinkoff Sans" panose="02000506050000020004" pitchFamily="2" charset="0"/>
                <a:hlinkClick r:id="rId3"/>
              </a:rPr>
              <a:t>github.com</a:t>
            </a:r>
            <a:r>
              <a:rPr lang="en-US" sz="1400" b="1" dirty="0">
                <a:latin typeface="Tinkoff Sans" panose="02000506050000020004" pitchFamily="2" charset="0"/>
                <a:hlinkClick r:id="rId3"/>
              </a:rPr>
              <a:t>/</a:t>
            </a:r>
            <a:r>
              <a:rPr lang="en-US" sz="1400" b="1" dirty="0" err="1">
                <a:latin typeface="Tinkoff Sans" panose="02000506050000020004" pitchFamily="2" charset="0"/>
                <a:hlinkClick r:id="rId3"/>
              </a:rPr>
              <a:t>dimarudik</a:t>
            </a:r>
            <a:r>
              <a:rPr lang="en-US" sz="1400" b="1" dirty="0">
                <a:latin typeface="Tinkoff Sans" panose="02000506050000020004" pitchFamily="2" charset="0"/>
                <a:hlinkClick r:id="rId3"/>
              </a:rPr>
              <a:t>/</a:t>
            </a:r>
            <a:r>
              <a:rPr lang="en-US" sz="1400" b="1" dirty="0" err="1">
                <a:latin typeface="Tinkoff Sans" panose="02000506050000020004" pitchFamily="2" charset="0"/>
                <a:hlinkClick r:id="rId3"/>
              </a:rPr>
              <a:t>bublik</a:t>
            </a:r>
            <a:endParaRPr lang="ru-RU" sz="14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7813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без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даунтайма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29131</TotalTime>
  <Words>3471</Words>
  <Application>Microsoft Macintosh PowerPoint</Application>
  <PresentationFormat>Custom</PresentationFormat>
  <Paragraphs>338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Wingdings</vt:lpstr>
      <vt:lpstr>Tinkoff Sans</vt:lpstr>
      <vt:lpstr>TINKOFFSANS-MEDIUM</vt:lpstr>
      <vt:lpstr>Arial</vt:lpstr>
      <vt:lpstr>Consolas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676</cp:revision>
  <dcterms:modified xsi:type="dcterms:W3CDTF">2024-03-14T13:58:47Z</dcterms:modified>
</cp:coreProperties>
</file>